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8" r:id="rId2"/>
    <p:sldId id="295" r:id="rId3"/>
    <p:sldId id="307" r:id="rId4"/>
    <p:sldId id="312" r:id="rId5"/>
    <p:sldId id="313" r:id="rId6"/>
    <p:sldId id="314" r:id="rId7"/>
    <p:sldId id="309" r:id="rId8"/>
    <p:sldId id="310" r:id="rId9"/>
    <p:sldId id="311" r:id="rId10"/>
    <p:sldId id="308" r:id="rId11"/>
    <p:sldId id="260" r:id="rId12"/>
  </p:sldIdLst>
  <p:sldSz cx="12192000" cy="9144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81" d="100"/>
          <a:sy n="81" d="100"/>
        </p:scale>
        <p:origin x="1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0098F-80EB-B14C-9EF0-47776A586C5F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A55F2-1A38-7748-9992-6AFADA4136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5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9097-F327-5843-A8D7-1AC5DB48571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10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0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6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39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9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3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74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3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86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C500-3862-4244-AEA2-E6C2645D9F1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06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4A36F-F37B-B846-9297-92C1910D3927}" type="datetimeFigureOut">
              <a:rPr kumimoji="1" lang="zh-CN" altLang="en-US" smtClean="0"/>
              <a:t>2017/4/16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58424-9AD2-0944-891B-48B777BD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2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xieyujia@gatech.edu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6.tiff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3" Type="http://schemas.openxmlformats.org/officeDocument/2006/relationships/image" Target="../media/image16.tiff"/><Relationship Id="rId14" Type="http://schemas.openxmlformats.org/officeDocument/2006/relationships/image" Target="../media/image17.tiff"/><Relationship Id="rId1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2.tiff"/><Relationship Id="rId13" Type="http://schemas.openxmlformats.org/officeDocument/2006/relationships/image" Target="../media/image23.tiff"/><Relationship Id="rId14" Type="http://schemas.openxmlformats.org/officeDocument/2006/relationships/image" Target="../media/image24.tiff"/><Relationship Id="rId15" Type="http://schemas.openxmlformats.org/officeDocument/2006/relationships/image" Target="../media/image25.tiff"/><Relationship Id="rId16" Type="http://schemas.openxmlformats.org/officeDocument/2006/relationships/image" Target="../media/image26.tiff"/><Relationship Id="rId17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1.tiff"/><Relationship Id="rId6" Type="http://schemas.openxmlformats.org/officeDocument/2006/relationships/image" Target="../media/image20.png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3.png"/><Relationship Id="rId10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tiff"/><Relationship Id="rId12" Type="http://schemas.openxmlformats.org/officeDocument/2006/relationships/image" Target="../media/image34.tiff"/><Relationship Id="rId13" Type="http://schemas.openxmlformats.org/officeDocument/2006/relationships/image" Target="../media/image35.tiff"/><Relationship Id="rId14" Type="http://schemas.openxmlformats.org/officeDocument/2006/relationships/image" Target="../media/image36.tiff"/><Relationship Id="rId15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9" Type="http://schemas.openxmlformats.org/officeDocument/2006/relationships/image" Target="../media/image37.png"/><Relationship Id="rId10" Type="http://schemas.openxmlformats.org/officeDocument/2006/relationships/image" Target="../media/image3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0.png"/><Relationship Id="rId9" Type="http://schemas.openxmlformats.org/officeDocument/2006/relationships/image" Target="../media/image20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0.png"/><Relationship Id="rId5" Type="http://schemas.openxmlformats.org/officeDocument/2006/relationships/image" Target="../media/image24.png"/><Relationship Id="rId6" Type="http://schemas.openxmlformats.org/officeDocument/2006/relationships/image" Target="../media/image25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r="21324"/>
          <a:stretch/>
        </p:blipFill>
        <p:spPr>
          <a:xfrm>
            <a:off x="0" y="44984"/>
            <a:ext cx="12214170" cy="9197603"/>
          </a:xfrm>
          <a:prstGeom prst="rect">
            <a:avLst/>
          </a:prstGeom>
        </p:spPr>
      </p:pic>
      <p:sp>
        <p:nvSpPr>
          <p:cNvPr id="4" name="AutoShape 2" descr="rl.png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t="3847" r="7963" b="8757"/>
          <a:stretch/>
        </p:blipFill>
        <p:spPr>
          <a:xfrm rot="21377030">
            <a:off x="5159989" y="3012355"/>
            <a:ext cx="6298109" cy="5176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8" t="4454" r="6262" b="9396"/>
          <a:stretch/>
        </p:blipFill>
        <p:spPr>
          <a:xfrm rot="20660322">
            <a:off x="929898" y="509802"/>
            <a:ext cx="5368977" cy="42481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5744" r="7525" b="9458"/>
          <a:stretch/>
        </p:blipFill>
        <p:spPr>
          <a:xfrm rot="1519964">
            <a:off x="824837" y="4896588"/>
            <a:ext cx="3770307" cy="29939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3521" y="89967"/>
            <a:ext cx="12241212" cy="9197603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66800" y="2914657"/>
            <a:ext cx="9694218" cy="2579104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dirty="0" smtClean="0">
                <a:ea typeface="Microsoft YaHei" charset="-122"/>
                <a:cs typeface="Microsoft YaHei" charset="-122"/>
              </a:rPr>
              <a:t>Achieve Strict Monotony with Triangular NN, and Implement with </a:t>
            </a:r>
            <a:r>
              <a:rPr lang="en-US" altLang="zh-CN" sz="5400" dirty="0" err="1" smtClean="0">
                <a:ea typeface="Microsoft YaHei" charset="-122"/>
                <a:cs typeface="Microsoft YaHei" charset="-122"/>
              </a:rPr>
              <a:t>TensorFlow</a:t>
            </a:r>
            <a:endParaRPr lang="en-US" altLang="zh-CN" sz="5400" dirty="0"/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6644197" y="5894687"/>
            <a:ext cx="6049488" cy="214055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2667" dirty="0"/>
              <a:t>Reporter: Yujia Xie            </a:t>
            </a:r>
          </a:p>
          <a:p>
            <a:pPr>
              <a:lnSpc>
                <a:spcPct val="120000"/>
              </a:lnSpc>
            </a:pPr>
            <a:r>
              <a:rPr kumimoji="1" lang="en-US" altLang="zh-CN" sz="2667" dirty="0"/>
              <a:t> Georgia  Institute of Technology</a:t>
            </a:r>
            <a:endParaRPr kumimoji="1" lang="zh-CN" altLang="en-US" sz="2667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4" y="943046"/>
            <a:ext cx="4676384" cy="11784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6400" y="2194587"/>
            <a:ext cx="283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Report of</a:t>
            </a:r>
            <a:endParaRPr kumimoji="1"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11085" y="1"/>
            <a:ext cx="12192000" cy="498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0" y="8745376"/>
            <a:ext cx="12192000" cy="5362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907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L</a:t>
            </a:r>
            <a:r>
              <a:rPr kumimoji="1" lang="en-US" altLang="zh-CN" dirty="0" smtClean="0"/>
              <a:t>OGISTIC TEST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58640" y="1656557"/>
            <a:ext cx="419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accent4">
                    <a:lumMod val="50000"/>
                  </a:schemeClr>
                </a:solidFill>
              </a:rPr>
              <a:t>(Still debugging</a:t>
            </a:r>
            <a:r>
              <a:rPr kumimoji="1" lang="mr-IN" altLang="zh-CN" sz="3600" dirty="0" smtClean="0">
                <a:solidFill>
                  <a:schemeClr val="accent4">
                    <a:lumMod val="50000"/>
                  </a:schemeClr>
                </a:solidFill>
              </a:rPr>
              <a:t>…</a:t>
            </a:r>
            <a:r>
              <a:rPr kumimoji="1" lang="en-US" altLang="zh-CN" sz="36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kumimoji="1" lang="zh-CN" alt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3649" y="2431199"/>
            <a:ext cx="4090971" cy="126188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Preparing data:</a:t>
            </a:r>
          </a:p>
          <a:p>
            <a:r>
              <a:rPr kumimoji="1" lang="en-US" altLang="zh-CN" sz="2400" dirty="0" smtClean="0"/>
              <a:t>Extract data with label 0 and 1;</a:t>
            </a:r>
          </a:p>
          <a:p>
            <a:r>
              <a:rPr kumimoji="1" lang="en-US" altLang="zh-CN" sz="2400" dirty="0" smtClean="0"/>
              <a:t>Split training data and test data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266271" y="4300321"/>
            <a:ext cx="3759897" cy="126188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Core iteration:</a:t>
            </a:r>
          </a:p>
          <a:p>
            <a:r>
              <a:rPr kumimoji="1" lang="en-US" altLang="zh-CN" sz="2400" dirty="0" smtClean="0"/>
              <a:t>Construct graph and do iterations to minimize KLD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904249" y="4669653"/>
            <a:ext cx="2922109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Target distribution</a:t>
            </a:r>
            <a:endParaRPr kumimoji="1" lang="en-US" altLang="zh-CN" sz="28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2101844" y="6414998"/>
            <a:ext cx="2088752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Evaluation</a:t>
            </a:r>
          </a:p>
        </p:txBody>
      </p:sp>
      <p:cxnSp>
        <p:nvCxnSpPr>
          <p:cNvPr id="4" name="直线箭头连接符 3"/>
          <p:cNvCxnSpPr>
            <a:stCxn id="15" idx="2"/>
            <a:endCxn id="16" idx="0"/>
          </p:cNvCxnSpPr>
          <p:nvPr/>
        </p:nvCxnSpPr>
        <p:spPr>
          <a:xfrm flipH="1">
            <a:off x="3146220" y="3693083"/>
            <a:ext cx="2915" cy="6072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6" idx="3"/>
            <a:endCxn id="17" idx="1"/>
          </p:cNvCxnSpPr>
          <p:nvPr/>
        </p:nvCxnSpPr>
        <p:spPr>
          <a:xfrm>
            <a:off x="5026168" y="4931263"/>
            <a:ext cx="8780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6" idx="2"/>
            <a:endCxn id="18" idx="0"/>
          </p:cNvCxnSpPr>
          <p:nvPr/>
        </p:nvCxnSpPr>
        <p:spPr>
          <a:xfrm>
            <a:off x="3146220" y="5562205"/>
            <a:ext cx="0" cy="85279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77635" y="5850706"/>
            <a:ext cx="5207867" cy="230832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Bo an I are working on this. Bo believes it is because the instability of the algorithm that lead to the errors.  So I might go back to do this after I finished the implementation of the new algorithm.</a:t>
            </a:r>
          </a:p>
        </p:txBody>
      </p:sp>
    </p:spTree>
    <p:extLst>
      <p:ext uri="{BB962C8B-B14F-4D97-AF65-F5344CB8AC3E}">
        <p14:creationId xmlns:p14="http://schemas.microsoft.com/office/powerpoint/2010/main" val="12724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118"/>
            <a:ext cx="12192000" cy="6858000"/>
          </a:xfrm>
          <a:prstGeom prst="rect">
            <a:avLst/>
          </a:prstGeom>
        </p:spPr>
      </p:pic>
      <p:sp>
        <p:nvSpPr>
          <p:cNvPr id="4" name="AutoShape 2" descr="rl.png"/>
          <p:cNvSpPr>
            <a:spLocks noChangeAspect="1" noChangeArrowheads="1"/>
          </p:cNvSpPr>
          <p:nvPr/>
        </p:nvSpPr>
        <p:spPr bwMode="auto">
          <a:xfrm>
            <a:off x="0" y="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0" y="36169"/>
            <a:ext cx="12192000" cy="9130734"/>
          </a:xfrm>
          <a:prstGeom prst="rect">
            <a:avLst/>
          </a:prstGeom>
          <a:solidFill>
            <a:schemeClr val="lt1">
              <a:alpha val="81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92247" y="2775691"/>
            <a:ext cx="10160331" cy="269603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dirty="0"/>
              <a:t>Thanks </a:t>
            </a:r>
            <a:r>
              <a:rPr lang="en-US" altLang="zh-CN" sz="9600"/>
              <a:t>for your time</a:t>
            </a:r>
            <a:endParaRPr kumimoji="1" lang="zh-CN" altLang="en-US" sz="9600" dirty="0"/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406402" y="7141028"/>
            <a:ext cx="11332025" cy="55039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sz="2400" dirty="0"/>
              <a:t>If you have further comments or questions, please email me at </a:t>
            </a:r>
            <a:r>
              <a:rPr kumimoji="1" lang="en-US" altLang="zh-CN" sz="2400" dirty="0">
                <a:hlinkClick r:id="rId3"/>
              </a:rPr>
              <a:t>xieyujia@gatech.edu</a:t>
            </a:r>
            <a:r>
              <a:rPr kumimoji="1" lang="en-US" altLang="zh-CN" sz="2400" dirty="0"/>
              <a:t>. 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"/>
            <a:ext cx="12192000" cy="11021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7964384"/>
            <a:ext cx="12192000" cy="11838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66" y="1278906"/>
            <a:ext cx="4676384" cy="11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R</a:t>
            </a:r>
            <a:r>
              <a:rPr kumimoji="1" lang="en-US" altLang="zh-CN" dirty="0" smtClean="0"/>
              <a:t>EVIEW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1023091" y="3317714"/>
            <a:ext cx="4239856" cy="4995823"/>
            <a:chOff x="1265940" y="3534091"/>
            <a:chExt cx="4239856" cy="4995823"/>
          </a:xfrm>
        </p:grpSpPr>
        <p:grpSp>
          <p:nvGrpSpPr>
            <p:cNvPr id="73" name="组 72"/>
            <p:cNvGrpSpPr/>
            <p:nvPr/>
          </p:nvGrpSpPr>
          <p:grpSpPr>
            <a:xfrm>
              <a:off x="1265940" y="3847365"/>
              <a:ext cx="4239856" cy="4682549"/>
              <a:chOff x="1368241" y="3895441"/>
              <a:chExt cx="4239856" cy="4682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1553908" y="5905114"/>
                    <a:ext cx="4054189" cy="993940"/>
                  </a:xfrm>
                  <a:prstGeom prst="roundRect">
                    <a:avLst>
                      <a:gd name="adj" fmla="val 24205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zh-CN" sz="2000" dirty="0" smtClean="0"/>
                      <a:t>Update </a:t>
                    </a:r>
                    <a14:m>
                      <m:oMath xmlns:m="http://schemas.openxmlformats.org/officeDocument/2006/math"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oMath>
                    </a14:m>
                    <a:r>
                      <a:rPr lang="en-US" altLang="zh-CN" sz="2000" dirty="0" smtClean="0"/>
                      <a:t> with loss function</a:t>
                    </a:r>
                  </a:p>
                  <a:p>
                    <a:pPr algn="ctr"/>
                    <a:r>
                      <a:rPr lang="en-US" altLang="zh-CN" sz="2000" dirty="0" smtClean="0"/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charset="0"/>
                          </a:rPr>
                          <m:t>L</m:t>
                        </m:r>
                        <m:r>
                          <a:rPr kumimoji="1" lang="en-US" altLang="zh-CN" sz="2000" b="0" i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𝐾𝐿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𝑞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</m:e>
                        </m:d>
                      </m:oMath>
                    </a14:m>
                    <a:endParaRPr lang="en-US" altLang="zh-CN" sz="2000" dirty="0" smtClean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908" y="5905114"/>
                    <a:ext cx="4054189" cy="993940"/>
                  </a:xfrm>
                  <a:prstGeom prst="roundRect">
                    <a:avLst>
                      <a:gd name="adj" fmla="val 24205"/>
                    </a:avLst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1774357" y="7204441"/>
                    <a:ext cx="3628348" cy="492978"/>
                  </a:xfrm>
                  <a:prstGeom prst="roundRect">
                    <a:avLst>
                      <a:gd name="adj" fmla="val 33278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CN" sz="2000" dirty="0" smtClean="0"/>
                      <a:t>Clip </a:t>
                    </a:r>
                    <a14:m>
                      <m:oMath xmlns:m="http://schemas.openxmlformats.org/officeDocument/2006/math"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oMath>
                    </a14:m>
                    <a:r>
                      <a:rPr kumimoji="1" lang="en-US" altLang="zh-CN" sz="2000" dirty="0" smtClean="0"/>
                      <a:t> back to be nonnegative </a:t>
                    </a:r>
                    <a:endParaRPr kumimoji="1" lang="zh-CN" altLang="en-US" sz="2000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357" y="7204441"/>
                    <a:ext cx="3628348" cy="492978"/>
                  </a:xfrm>
                  <a:prstGeom prst="roundRect">
                    <a:avLst>
                      <a:gd name="adj" fmla="val 33278"/>
                    </a:avLst>
                  </a:prstGeom>
                  <a:blipFill rotWithShape="0">
                    <a:blip r:embed="rId5"/>
                    <a:stretch>
                      <a:fillRect b="-9524"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线箭头连接符 18"/>
              <p:cNvCxnSpPr>
                <a:stCxn id="35" idx="2"/>
                <a:endCxn id="15" idx="0"/>
              </p:cNvCxnSpPr>
              <p:nvPr/>
            </p:nvCxnSpPr>
            <p:spPr>
              <a:xfrm>
                <a:off x="3565947" y="5540252"/>
                <a:ext cx="15056" cy="364862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/>
              <p:cNvCxnSpPr>
                <a:stCxn id="15" idx="2"/>
                <a:endCxn id="16" idx="0"/>
              </p:cNvCxnSpPr>
              <p:nvPr/>
            </p:nvCxnSpPr>
            <p:spPr>
              <a:xfrm>
                <a:off x="3581003" y="6899054"/>
                <a:ext cx="7528" cy="305387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1794260" y="3895441"/>
                    <a:ext cx="3543373" cy="899577"/>
                  </a:xfrm>
                  <a:prstGeom prst="roundRect">
                    <a:avLst>
                      <a:gd name="adj" fmla="val 37187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zh-CN" sz="2000" b="0" dirty="0" smtClean="0">
                        <a:ea typeface="Cambria Math" charset="0"/>
                        <a:cs typeface="Cambria Math" charset="0"/>
                      </a:rPr>
                      <a:t>Set </a:t>
                    </a:r>
                    <a14:m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kumimoji="1" lang="en-US" altLang="zh-CN" sz="2000" dirty="0" smtClean="0"/>
                      <a:t>, </a:t>
                    </a:r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kumimoji="1" lang="en-US" altLang="zh-CN" sz="2000" dirty="0" smtClean="0"/>
                      <a:t>. Set initial condition of weights and bias.</a:t>
                    </a:r>
                    <a:endParaRPr kumimoji="1" lang="zh-CN" altLang="en-US" sz="2000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4260" y="3895441"/>
                    <a:ext cx="3543373" cy="899577"/>
                  </a:xfrm>
                  <a:prstGeom prst="roundRect">
                    <a:avLst>
                      <a:gd name="adj" fmla="val 37187"/>
                    </a:avLst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文本框 31"/>
              <p:cNvSpPr txBox="1"/>
              <p:nvPr/>
            </p:nvSpPr>
            <p:spPr>
              <a:xfrm>
                <a:off x="2864995" y="8069534"/>
                <a:ext cx="1447071" cy="508456"/>
              </a:xfrm>
              <a:prstGeom prst="roundRect">
                <a:avLst>
                  <a:gd name="adj" fmla="val 37187"/>
                </a:avLst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2000" smtClean="0"/>
                  <a:t>Output</a:t>
                </a:r>
                <a:endParaRPr kumimoji="1" lang="zh-CN" altLang="en-US" sz="2000" dirty="0"/>
              </a:p>
            </p:txBody>
          </p:sp>
          <p:cxnSp>
            <p:nvCxnSpPr>
              <p:cNvPr id="33" name="直线箭头连接符 32"/>
              <p:cNvCxnSpPr>
                <a:stCxn id="16" idx="2"/>
                <a:endCxn id="32" idx="0"/>
              </p:cNvCxnSpPr>
              <p:nvPr/>
            </p:nvCxnSpPr>
            <p:spPr>
              <a:xfrm>
                <a:off x="3588531" y="7697419"/>
                <a:ext cx="0" cy="372115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/>
              <p:cNvCxnSpPr/>
              <p:nvPr/>
            </p:nvCxnSpPr>
            <p:spPr>
              <a:xfrm>
                <a:off x="1378832" y="5692203"/>
                <a:ext cx="2187114" cy="1497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/>
              <p:cNvCxnSpPr/>
              <p:nvPr/>
            </p:nvCxnSpPr>
            <p:spPr>
              <a:xfrm flipH="1">
                <a:off x="1368241" y="5692203"/>
                <a:ext cx="10591" cy="21897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/>
              <p:cNvCxnSpPr/>
              <p:nvPr/>
            </p:nvCxnSpPr>
            <p:spPr>
              <a:xfrm flipH="1" flipV="1">
                <a:off x="1378832" y="7881979"/>
                <a:ext cx="2209698" cy="149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/>
            </p:nvSpPr>
            <p:spPr>
              <a:xfrm>
                <a:off x="1497109" y="7854520"/>
                <a:ext cx="911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/>
                  <a:t>t</a:t>
                </a:r>
                <a:r>
                  <a:rPr kumimoji="1" lang="en-US" altLang="zh-CN" sz="2000" smtClean="0"/>
                  <a:t>=t+1</a:t>
                </a:r>
                <a:endParaRPr kumimoji="1" lang="zh-CN" altLang="en-US" sz="2000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91381" y="5031796"/>
                <a:ext cx="1549132" cy="508456"/>
              </a:xfrm>
              <a:prstGeom prst="roundRect">
                <a:avLst>
                  <a:gd name="adj" fmla="val 37187"/>
                </a:avLst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CN" sz="2000" b="0" dirty="0" smtClean="0">
                    <a:ea typeface="Cambria Math" charset="0"/>
                    <a:cs typeface="Cambria Math" charset="0"/>
                  </a:rPr>
                  <a:t>Input data</a:t>
                </a:r>
                <a:r>
                  <a:rPr kumimoji="1" lang="en-US" altLang="zh-CN" sz="2000" dirty="0" smtClean="0"/>
                  <a:t>.</a:t>
                </a:r>
                <a:endParaRPr kumimoji="1" lang="zh-CN" altLang="en-US" sz="2000" dirty="0"/>
              </a:p>
            </p:txBody>
          </p:sp>
          <p:cxnSp>
            <p:nvCxnSpPr>
              <p:cNvPr id="36" name="直线箭头连接符 35"/>
              <p:cNvCxnSpPr>
                <a:stCxn id="28" idx="2"/>
                <a:endCxn id="35" idx="0"/>
              </p:cNvCxnSpPr>
              <p:nvPr/>
            </p:nvCxnSpPr>
            <p:spPr>
              <a:xfrm>
                <a:off x="3565947" y="4795018"/>
                <a:ext cx="0" cy="236778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椭圆 91"/>
            <p:cNvSpPr/>
            <p:nvPr/>
          </p:nvSpPr>
          <p:spPr>
            <a:xfrm>
              <a:off x="1276531" y="3534091"/>
              <a:ext cx="599090" cy="59909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 smtClean="0"/>
                <a:t>1</a:t>
              </a:r>
              <a:endParaRPr kumimoji="1" lang="zh-CN" altLang="en-US" sz="28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967" y="5256639"/>
            <a:ext cx="47625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906515" y="1678329"/>
                <a:ext cx="7923105" cy="152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smtClean="0"/>
                  <a:t>We are </a:t>
                </a:r>
                <a:r>
                  <a:rPr kumimoji="1" lang="en-US" altLang="zh-CN" sz="2000" dirty="0" smtClean="0"/>
                  <a:t>trying to solve the following constraint optimization problem: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000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00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l-GR" altLang="zh-CN" sz="20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ℱ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{</m:t>
                              </m:r>
                              <m:sSup>
                                <m:sSupPr>
                                  <m:ctrlPr>
                                    <a:rPr kumimoji="1" lang="en-US" altLang="zh-CN" sz="20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𝐾𝐿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00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000" b="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sz="2000" dirty="0"/>
              </a:p>
              <a:p>
                <a:pPr algn="ctr"/>
                <a:r>
                  <a:rPr kumimoji="1" lang="en-US" altLang="zh-CN" sz="2000" dirty="0" smtClean="0"/>
                  <a:t>              </a:t>
                </a:r>
                <a:r>
                  <a:rPr kumimoji="1" lang="en-US" altLang="zh-CN" sz="2000" dirty="0" err="1" smtClean="0"/>
                  <a:t>s.t.</a:t>
                </a:r>
                <a:r>
                  <a:rPr kumimoji="1"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𝑤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/>
                  <a:t>and activation functions </a:t>
                </a:r>
                <a:r>
                  <a:rPr kumimoji="1" lang="en-US" altLang="zh-CN" sz="2000" dirty="0"/>
                  <a:t>are monotonously </a:t>
                </a:r>
                <a:r>
                  <a:rPr kumimoji="1" lang="en-US" altLang="zh-CN" sz="2000" dirty="0" smtClean="0"/>
                  <a:t>increasing.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515" y="1678329"/>
                <a:ext cx="7923105" cy="1529778"/>
              </a:xfrm>
              <a:prstGeom prst="rect">
                <a:avLst/>
              </a:prstGeom>
              <a:blipFill rotWithShape="0">
                <a:blip r:embed="rId8"/>
                <a:stretch>
                  <a:fillRect l="-847" t="-1992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2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 smtClean="0"/>
              <a:t>2</a:t>
            </a:r>
            <a:r>
              <a:rPr kumimoji="1" lang="en-US" altLang="zh-CN" dirty="0" smtClean="0"/>
              <a:t>D TEST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21356" y="2009103"/>
            <a:ext cx="107492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The parameter we need to tune in the algorithm is </a:t>
            </a:r>
            <a:r>
              <a:rPr kumimoji="1" lang="en-US" altLang="zh-CN" sz="2800" b="1" dirty="0" smtClean="0"/>
              <a:t>the number of the hidden nodes</a:t>
            </a:r>
            <a:r>
              <a:rPr kumimoji="1" lang="en-US" altLang="zh-CN" sz="2800" dirty="0" smtClean="0"/>
              <a:t>. Here is the approximately number of iterations and the corresponding running time. Note that I determine “convergence” visually. Figures on next page.</a:t>
            </a:r>
            <a:endParaRPr kumimoji="1"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89179"/>
              </p:ext>
            </p:extLst>
          </p:nvPr>
        </p:nvGraphicFramePr>
        <p:xfrm>
          <a:off x="1875038" y="4585525"/>
          <a:ext cx="7663098" cy="2743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54366"/>
                <a:gridCol w="2554366"/>
                <a:gridCol w="25543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#Nodes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Approx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Iter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256.1</a:t>
                      </a:r>
                      <a:r>
                        <a:rPr lang="en-US" altLang="zh-CN" sz="2400" dirty="0" smtClean="0"/>
                        <a:t>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dirty="0" smtClean="0"/>
                        <a:t>189.4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176.2s</a:t>
                      </a:r>
                      <a:endParaRPr lang="zh-CN" alt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CN" dirty="0" smtClean="0"/>
                        <a:t>225.4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/>
                        <a:t>929.7 </a:t>
                      </a:r>
                      <a:r>
                        <a:rPr lang="en-US" altLang="zh-CN" sz="2400" dirty="0" smtClean="0"/>
                        <a:t>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 smtClean="0"/>
              <a:t>S</a:t>
            </a:r>
            <a:r>
              <a:rPr kumimoji="1" lang="en-US" altLang="zh-CN" dirty="0" smtClean="0"/>
              <a:t>ENSITIVITY: PARAM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9155" y="1650047"/>
            <a:ext cx="54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(One hidden layer with 2 nodes)</a:t>
            </a:r>
            <a:endParaRPr kumimoji="1" lang="zh-CN" altLang="en-US" sz="2800" dirty="0"/>
          </a:p>
        </p:txBody>
      </p:sp>
      <p:grpSp>
        <p:nvGrpSpPr>
          <p:cNvPr id="17" name="组 16"/>
          <p:cNvGrpSpPr/>
          <p:nvPr/>
        </p:nvGrpSpPr>
        <p:grpSpPr>
          <a:xfrm>
            <a:off x="700288" y="2135375"/>
            <a:ext cx="10492169" cy="1802433"/>
            <a:chOff x="605339" y="2561895"/>
            <a:chExt cx="10492169" cy="180243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339" y="2561895"/>
              <a:ext cx="2486815" cy="180243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3791" y="2561895"/>
              <a:ext cx="2486815" cy="180243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2242" y="2561895"/>
              <a:ext cx="2486815" cy="180243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0693" y="2561895"/>
              <a:ext cx="2486815" cy="1802433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7981940" y="1721470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Running Time: </a:t>
            </a:r>
            <a:r>
              <a:rPr lang="zh-CN" altLang="en-US" sz="2400" dirty="0" smtClean="0"/>
              <a:t>256.1</a:t>
            </a:r>
            <a:r>
              <a:rPr lang="en-US" altLang="zh-CN" sz="2400" dirty="0" smtClean="0"/>
              <a:t>s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74607" y="3878558"/>
            <a:ext cx="54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(With 16 nodes)</a:t>
            </a:r>
            <a:endParaRPr kumimoji="1"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7981940" y="3924778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Running Time: 176.2s</a:t>
            </a:r>
            <a:endParaRPr lang="zh-CN" altLang="en-US" sz="2400" dirty="0"/>
          </a:p>
        </p:txBody>
      </p:sp>
      <p:grpSp>
        <p:nvGrpSpPr>
          <p:cNvPr id="23" name="组 22"/>
          <p:cNvGrpSpPr/>
          <p:nvPr/>
        </p:nvGrpSpPr>
        <p:grpSpPr>
          <a:xfrm>
            <a:off x="700288" y="4365116"/>
            <a:ext cx="10492168" cy="1812990"/>
            <a:chOff x="700288" y="4050203"/>
            <a:chExt cx="10492168" cy="181299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288" y="4050203"/>
              <a:ext cx="2486815" cy="18024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4708" y="4050203"/>
              <a:ext cx="2500869" cy="181261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37191" y="4050203"/>
              <a:ext cx="2486815" cy="180243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5619" y="4053496"/>
              <a:ext cx="2496837" cy="1809697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287" y="6539435"/>
            <a:ext cx="2486815" cy="180243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74607" y="6031550"/>
            <a:ext cx="54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(With 128 nodes)</a:t>
            </a:r>
            <a:endParaRPr kumimoji="1" lang="zh-CN" altLang="en-US" sz="2800" dirty="0"/>
          </a:p>
        </p:txBody>
      </p:sp>
      <p:sp>
        <p:nvSpPr>
          <p:cNvPr id="30" name="矩形 29"/>
          <p:cNvSpPr/>
          <p:nvPr/>
        </p:nvSpPr>
        <p:spPr>
          <a:xfrm>
            <a:off x="7981940" y="607777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Running Time: </a:t>
            </a:r>
            <a:r>
              <a:rPr lang="hr-HR" altLang="zh-CN" sz="2400" dirty="0"/>
              <a:t>929.7 </a:t>
            </a:r>
            <a:r>
              <a:rPr lang="en-US" altLang="zh-CN" sz="2400" dirty="0" smtClean="0"/>
              <a:t>s</a:t>
            </a:r>
            <a:endParaRPr lang="zh-CN" altLang="en-US" sz="24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4708" y="6539435"/>
            <a:ext cx="2500869" cy="18126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1931" y="6539435"/>
            <a:ext cx="2482075" cy="17989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05642" y="6549622"/>
            <a:ext cx="2486814" cy="18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 smtClean="0"/>
              <a:t>S</a:t>
            </a:r>
            <a:r>
              <a:rPr kumimoji="1" lang="en-US" altLang="zh-CN" dirty="0" smtClean="0"/>
              <a:t>ENSITIVITY: INITIAL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9155" y="1650047"/>
            <a:ext cx="721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(Adopted One </a:t>
            </a:r>
            <a:r>
              <a:rPr kumimoji="1" lang="en-US" altLang="zh-CN" sz="2800" dirty="0" smtClean="0"/>
              <a:t>hidden layer </a:t>
            </a:r>
            <a:r>
              <a:rPr kumimoji="1" lang="en-US" altLang="zh-CN" sz="2800" smtClean="0"/>
              <a:t>with 16 </a:t>
            </a:r>
            <a:r>
              <a:rPr kumimoji="1" lang="en-US" altLang="zh-CN" sz="2800" dirty="0" smtClean="0"/>
              <a:t>nodes)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29155" y="4780064"/>
                <a:ext cx="405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/>
                  <a:t>W: 0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0.1, b: 0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1. #</a:t>
                </a:r>
                <a:r>
                  <a:rPr kumimoji="1" lang="en-US" altLang="zh-CN" sz="2400" dirty="0" err="1" smtClean="0"/>
                  <a:t>Iter</a:t>
                </a:r>
                <a:r>
                  <a:rPr kumimoji="1" lang="en-US" altLang="zh-CN" sz="2400" dirty="0" smtClean="0"/>
                  <a:t>: 30000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55" y="4780064"/>
                <a:ext cx="405861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02" t="-10526" r="-255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55" y="2173267"/>
            <a:ext cx="3587490" cy="2600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836879" y="4780064"/>
                <a:ext cx="405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/>
                  <a:t>W: 1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0.1, b: 0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1. #</a:t>
                </a:r>
                <a:r>
                  <a:rPr kumimoji="1" lang="en-US" altLang="zh-CN" sz="2400" dirty="0" err="1" smtClean="0"/>
                  <a:t>Iter</a:t>
                </a:r>
                <a:r>
                  <a:rPr kumimoji="1" lang="en-US" altLang="zh-CN" sz="2400" dirty="0" smtClean="0"/>
                  <a:t>: 30000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879" y="4780064"/>
                <a:ext cx="4058611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252" t="-10526" r="-270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988" y="2177995"/>
            <a:ext cx="3570508" cy="26020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55" y="5248328"/>
            <a:ext cx="3587491" cy="2600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29154" y="7855125"/>
                <a:ext cx="4452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/>
                  <a:t>W: 0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0.1, b: 10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1. #</a:t>
                </a:r>
                <a:r>
                  <a:rPr kumimoji="1" lang="en-US" altLang="zh-CN" sz="2400" dirty="0" err="1" smtClean="0"/>
                  <a:t>Iter</a:t>
                </a:r>
                <a:r>
                  <a:rPr kumimoji="1" lang="en-US" altLang="zh-CN" sz="2400" dirty="0" smtClean="0"/>
                  <a:t>: 120000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54" y="7855125"/>
                <a:ext cx="4452749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192" t="-10667" r="-548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144" y="5254927"/>
            <a:ext cx="1249113" cy="895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836879" y="7863461"/>
                <a:ext cx="4452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/>
                  <a:t>W: 0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0.1, b: 10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400" dirty="0" smtClean="0"/>
                  <a:t>1. #</a:t>
                </a:r>
                <a:r>
                  <a:rPr kumimoji="1" lang="en-US" altLang="zh-CN" sz="2400" dirty="0" err="1" smtClean="0"/>
                  <a:t>Iter</a:t>
                </a:r>
                <a:r>
                  <a:rPr kumimoji="1" lang="en-US" altLang="zh-CN" sz="2400" dirty="0" smtClean="0"/>
                  <a:t>: 30000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879" y="7863461"/>
                <a:ext cx="4452749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05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9144" y="6163715"/>
            <a:ext cx="1243922" cy="90158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9144" y="7078502"/>
            <a:ext cx="1243922" cy="90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988" y="5264925"/>
            <a:ext cx="3570508" cy="25878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1257" y="5254928"/>
            <a:ext cx="1250730" cy="90652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95490" y="6161452"/>
            <a:ext cx="1250730" cy="90652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6402" y="7014924"/>
            <a:ext cx="1243923" cy="9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I</a:t>
            </a:r>
            <a:r>
              <a:rPr kumimoji="1" lang="en-US" altLang="zh-CN" dirty="0" smtClean="0"/>
              <a:t>F THERE IS A GAP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427648" y="1617263"/>
                <a:ext cx="96238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 smtClean="0"/>
                  <a:t>(Adopted One hidden layer with 16 nodes, </a:t>
                </a:r>
                <a:r>
                  <a:rPr kumimoji="1" lang="en-US" altLang="zh-CN" sz="2800" dirty="0"/>
                  <a:t>W: </a:t>
                </a:r>
                <a:r>
                  <a:rPr kumimoji="1" lang="en-US" altLang="zh-CN" sz="2800" dirty="0" smtClean="0"/>
                  <a:t>1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800" dirty="0"/>
                  <a:t>0.1, b: 0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800" dirty="0"/>
                  <a:t>1</a:t>
                </a:r>
                <a:r>
                  <a:rPr kumimoji="1" lang="en-US" altLang="zh-CN" sz="2800" dirty="0" smtClean="0"/>
                  <a:t>)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8" y="1617263"/>
                <a:ext cx="9623838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267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8" y="2256259"/>
            <a:ext cx="3177102" cy="2302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236" y="2277375"/>
            <a:ext cx="3155841" cy="2299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969" y="2438571"/>
            <a:ext cx="1229832" cy="8913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969" y="3395788"/>
            <a:ext cx="1229832" cy="891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27648" y="4757343"/>
                <a:ext cx="96238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smtClean="0"/>
                  <a:t>(With 16 </a:t>
                </a:r>
                <a:r>
                  <a:rPr kumimoji="1" lang="en-US" altLang="zh-CN" sz="2800" dirty="0" smtClean="0"/>
                  <a:t>nodes, </a:t>
                </a:r>
                <a:r>
                  <a:rPr kumimoji="1" lang="en-US" altLang="zh-CN" sz="2800" dirty="0"/>
                  <a:t>W: 0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800" dirty="0"/>
                  <a:t>0.1, b: 0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kumimoji="1" lang="en-US" altLang="zh-CN" sz="2800" dirty="0"/>
                  <a:t>1</a:t>
                </a:r>
                <a:r>
                  <a:rPr kumimoji="1" lang="en-US" altLang="zh-CN" sz="2800" dirty="0" smtClean="0"/>
                  <a:t>)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8" y="4757343"/>
                <a:ext cx="9623838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267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9693" y="2274221"/>
            <a:ext cx="3212444" cy="22847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648" y="5460659"/>
            <a:ext cx="3177102" cy="2302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4236" y="5460658"/>
            <a:ext cx="3177104" cy="23027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9693" y="5478898"/>
            <a:ext cx="3180770" cy="2305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0826" y="6614730"/>
            <a:ext cx="1233975" cy="8943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0826" y="5559061"/>
            <a:ext cx="1233975" cy="8943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466655" y="7982641"/>
            <a:ext cx="962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4">
                    <a:lumMod val="50000"/>
                  </a:schemeClr>
                </a:solidFill>
              </a:rPr>
              <a:t>//It can overcome the gap even initialized in one of the bulge.</a:t>
            </a:r>
            <a:endParaRPr kumimoji="1" lang="zh-CN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I</a:t>
            </a:r>
            <a:r>
              <a:rPr kumimoji="1" lang="en-US" altLang="zh-CN" dirty="0" smtClean="0"/>
              <a:t>NVERTIBILITY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45705" y="1771675"/>
            <a:ext cx="1047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Last time I stated the problem about the </a:t>
            </a:r>
            <a:r>
              <a:rPr kumimoji="1" lang="en-US" altLang="zh-CN" sz="2400" dirty="0" err="1" smtClean="0"/>
              <a:t>invertibility</a:t>
            </a:r>
            <a:r>
              <a:rPr kumimoji="1" lang="en-US" altLang="zh-CN" sz="2400" dirty="0" smtClean="0"/>
              <a:t> of the algorithm. To fix that, a new structure might be adopted.</a:t>
            </a:r>
          </a:p>
        </p:txBody>
      </p:sp>
      <p:sp>
        <p:nvSpPr>
          <p:cNvPr id="131" name="矩形 130"/>
          <p:cNvSpPr/>
          <p:nvPr/>
        </p:nvSpPr>
        <p:spPr>
          <a:xfrm>
            <a:off x="0" y="8431847"/>
            <a:ext cx="12192000" cy="712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Idea from: </a:t>
            </a:r>
            <a:r>
              <a:rPr lang="en-US" altLang="zh-CN" sz="2400" b="1" dirty="0" smtClean="0"/>
              <a:t>An </a:t>
            </a:r>
            <a:r>
              <a:rPr lang="en-US" altLang="zh-CN" sz="2400" b="1" dirty="0"/>
              <a:t>introduction to sampling via measure transport </a:t>
            </a:r>
            <a:endParaRPr lang="en-US" altLang="zh-CN" sz="2400" b="1" dirty="0" smtClean="0"/>
          </a:p>
          <a:p>
            <a:pPr algn="r"/>
            <a:r>
              <a:rPr lang="en-US" altLang="zh-CN" dirty="0" smtClean="0"/>
              <a:t>Youssef </a:t>
            </a:r>
            <a:r>
              <a:rPr lang="en-US" altLang="zh-CN" dirty="0" err="1"/>
              <a:t>Marzouk</a:t>
            </a:r>
            <a:r>
              <a:rPr lang="en-US" altLang="zh-CN" dirty="0"/>
              <a:t>, Tarek </a:t>
            </a:r>
            <a:r>
              <a:rPr lang="en-US" altLang="zh-CN" dirty="0" err="1"/>
              <a:t>Moselhy</a:t>
            </a:r>
            <a:r>
              <a:rPr lang="en-US" altLang="zh-CN" dirty="0"/>
              <a:t>, Matthew </a:t>
            </a:r>
            <a:r>
              <a:rPr lang="en-US" altLang="zh-CN" dirty="0" err="1"/>
              <a:t>Parno</a:t>
            </a:r>
            <a:r>
              <a:rPr lang="en-US" altLang="zh-CN" dirty="0"/>
              <a:t>, and </a:t>
            </a:r>
            <a:r>
              <a:rPr lang="en-US" altLang="zh-CN" dirty="0" err="1"/>
              <a:t>Alessio</a:t>
            </a:r>
            <a:r>
              <a:rPr lang="en-US" altLang="zh-CN" dirty="0"/>
              <a:t> </a:t>
            </a:r>
            <a:r>
              <a:rPr lang="en-US" altLang="zh-CN" dirty="0" err="1"/>
              <a:t>Spantini</a:t>
            </a:r>
            <a:r>
              <a:rPr lang="en-US" altLang="zh-CN" dirty="0"/>
              <a:t> 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7123349" y="3727942"/>
            <a:ext cx="4001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As shown in the figure, we guarantee every layer of the network to be lower triangular, and thus invertible. Therefore the whole transformation should be invertible.</a:t>
            </a:r>
          </a:p>
        </p:txBody>
      </p:sp>
      <p:grpSp>
        <p:nvGrpSpPr>
          <p:cNvPr id="140" name="组 139"/>
          <p:cNvGrpSpPr/>
          <p:nvPr/>
        </p:nvGrpSpPr>
        <p:grpSpPr>
          <a:xfrm>
            <a:off x="888112" y="2961825"/>
            <a:ext cx="5528557" cy="4072856"/>
            <a:chOff x="1061533" y="3589810"/>
            <a:chExt cx="5528557" cy="4072856"/>
          </a:xfrm>
        </p:grpSpPr>
        <p:sp>
          <p:nvSpPr>
            <p:cNvPr id="10" name="椭圆 9"/>
            <p:cNvSpPr/>
            <p:nvPr/>
          </p:nvSpPr>
          <p:spPr>
            <a:xfrm>
              <a:off x="1066793" y="4952453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61533" y="6426087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061533" y="5689270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86451" y="4110516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486451" y="7363110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486451" y="6870388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86451" y="6032213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486451" y="5539492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486451" y="4603237"/>
              <a:ext cx="299556" cy="29955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811526" y="4911912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811526" y="6466629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811526" y="5689270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箭头连接符 21"/>
            <p:cNvCxnSpPr>
              <a:stCxn id="10" idx="6"/>
              <a:endCxn id="13" idx="2"/>
            </p:cNvCxnSpPr>
            <p:nvPr/>
          </p:nvCxnSpPr>
          <p:spPr>
            <a:xfrm flipV="1">
              <a:off x="1466192" y="4260294"/>
              <a:ext cx="2020259" cy="89185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>
              <a:stCxn id="10" idx="6"/>
              <a:endCxn id="18" idx="2"/>
            </p:cNvCxnSpPr>
            <p:nvPr/>
          </p:nvCxnSpPr>
          <p:spPr>
            <a:xfrm flipV="1">
              <a:off x="1466192" y="4753015"/>
              <a:ext cx="2020259" cy="39913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/>
            <p:cNvCxnSpPr>
              <a:stCxn id="12" idx="6"/>
              <a:endCxn id="13" idx="2"/>
            </p:cNvCxnSpPr>
            <p:nvPr/>
          </p:nvCxnSpPr>
          <p:spPr>
            <a:xfrm flipV="1">
              <a:off x="1460932" y="4260294"/>
              <a:ext cx="2025519" cy="162867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>
              <a:stCxn id="11" idx="6"/>
              <a:endCxn id="13" idx="2"/>
            </p:cNvCxnSpPr>
            <p:nvPr/>
          </p:nvCxnSpPr>
          <p:spPr>
            <a:xfrm flipV="1">
              <a:off x="1460932" y="4260294"/>
              <a:ext cx="2025519" cy="2365493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>
              <a:stCxn id="12" idx="6"/>
              <a:endCxn id="18" idx="2"/>
            </p:cNvCxnSpPr>
            <p:nvPr/>
          </p:nvCxnSpPr>
          <p:spPr>
            <a:xfrm flipV="1">
              <a:off x="1460932" y="4753015"/>
              <a:ext cx="2025519" cy="1135955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11" idx="6"/>
              <a:endCxn id="17" idx="2"/>
            </p:cNvCxnSpPr>
            <p:nvPr/>
          </p:nvCxnSpPr>
          <p:spPr>
            <a:xfrm flipV="1">
              <a:off x="1460932" y="5689270"/>
              <a:ext cx="2025519" cy="93651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stCxn id="12" idx="6"/>
              <a:endCxn id="17" idx="2"/>
            </p:cNvCxnSpPr>
            <p:nvPr/>
          </p:nvCxnSpPr>
          <p:spPr>
            <a:xfrm flipV="1">
              <a:off x="1460932" y="5689270"/>
              <a:ext cx="2025519" cy="1997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12" idx="6"/>
              <a:endCxn id="16" idx="2"/>
            </p:cNvCxnSpPr>
            <p:nvPr/>
          </p:nvCxnSpPr>
          <p:spPr>
            <a:xfrm>
              <a:off x="1460932" y="5888970"/>
              <a:ext cx="2025519" cy="293021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1" idx="6"/>
              <a:endCxn id="16" idx="2"/>
            </p:cNvCxnSpPr>
            <p:nvPr/>
          </p:nvCxnSpPr>
          <p:spPr>
            <a:xfrm flipV="1">
              <a:off x="1460932" y="6181991"/>
              <a:ext cx="2025519" cy="44379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>
              <a:stCxn id="11" idx="6"/>
              <a:endCxn id="15" idx="2"/>
            </p:cNvCxnSpPr>
            <p:nvPr/>
          </p:nvCxnSpPr>
          <p:spPr>
            <a:xfrm>
              <a:off x="1460932" y="6625787"/>
              <a:ext cx="2025519" cy="39437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>
              <a:stCxn id="11" idx="6"/>
              <a:endCxn id="14" idx="2"/>
            </p:cNvCxnSpPr>
            <p:nvPr/>
          </p:nvCxnSpPr>
          <p:spPr>
            <a:xfrm>
              <a:off x="1460932" y="6625787"/>
              <a:ext cx="2025519" cy="887101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/>
            <p:cNvCxnSpPr>
              <a:stCxn id="13" idx="6"/>
              <a:endCxn id="19" idx="2"/>
            </p:cNvCxnSpPr>
            <p:nvPr/>
          </p:nvCxnSpPr>
          <p:spPr>
            <a:xfrm>
              <a:off x="3786007" y="4260294"/>
              <a:ext cx="2025519" cy="85131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>
              <a:stCxn id="16" idx="6"/>
              <a:endCxn id="21" idx="2"/>
            </p:cNvCxnSpPr>
            <p:nvPr/>
          </p:nvCxnSpPr>
          <p:spPr>
            <a:xfrm flipV="1">
              <a:off x="3786007" y="5888970"/>
              <a:ext cx="2025519" cy="293021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/>
            <p:cNvCxnSpPr>
              <a:stCxn id="17" idx="6"/>
              <a:endCxn id="19" idx="2"/>
            </p:cNvCxnSpPr>
            <p:nvPr/>
          </p:nvCxnSpPr>
          <p:spPr>
            <a:xfrm flipV="1">
              <a:off x="3786007" y="5111612"/>
              <a:ext cx="2025519" cy="57765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>
              <a:stCxn id="15" idx="6"/>
              <a:endCxn id="21" idx="2"/>
            </p:cNvCxnSpPr>
            <p:nvPr/>
          </p:nvCxnSpPr>
          <p:spPr>
            <a:xfrm flipV="1">
              <a:off x="3786007" y="5888970"/>
              <a:ext cx="2025519" cy="113119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>
              <a:stCxn id="17" idx="6"/>
              <a:endCxn id="21" idx="2"/>
            </p:cNvCxnSpPr>
            <p:nvPr/>
          </p:nvCxnSpPr>
          <p:spPr>
            <a:xfrm>
              <a:off x="3786007" y="5689270"/>
              <a:ext cx="2025519" cy="1997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stCxn id="16" idx="6"/>
              <a:endCxn id="19" idx="2"/>
            </p:cNvCxnSpPr>
            <p:nvPr/>
          </p:nvCxnSpPr>
          <p:spPr>
            <a:xfrm flipV="1">
              <a:off x="3786007" y="5111612"/>
              <a:ext cx="2025519" cy="107037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/>
            <p:cNvCxnSpPr>
              <a:stCxn id="18" idx="6"/>
              <a:endCxn id="19" idx="2"/>
            </p:cNvCxnSpPr>
            <p:nvPr/>
          </p:nvCxnSpPr>
          <p:spPr>
            <a:xfrm>
              <a:off x="3786007" y="4753015"/>
              <a:ext cx="2025519" cy="35859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14" idx="6"/>
              <a:endCxn id="19" idx="2"/>
            </p:cNvCxnSpPr>
            <p:nvPr/>
          </p:nvCxnSpPr>
          <p:spPr>
            <a:xfrm flipV="1">
              <a:off x="3786007" y="5111612"/>
              <a:ext cx="2025519" cy="240127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75"/>
            <p:cNvCxnSpPr>
              <a:stCxn id="14" idx="6"/>
              <a:endCxn id="21" idx="2"/>
            </p:cNvCxnSpPr>
            <p:nvPr/>
          </p:nvCxnSpPr>
          <p:spPr>
            <a:xfrm flipV="1">
              <a:off x="3786007" y="5888970"/>
              <a:ext cx="2025519" cy="162391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6"/>
            <p:cNvCxnSpPr>
              <a:stCxn id="14" idx="6"/>
              <a:endCxn id="20" idx="2"/>
            </p:cNvCxnSpPr>
            <p:nvPr/>
          </p:nvCxnSpPr>
          <p:spPr>
            <a:xfrm flipV="1">
              <a:off x="3786007" y="6666329"/>
              <a:ext cx="2025519" cy="84655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>
              <a:stCxn id="15" idx="6"/>
              <a:endCxn id="20" idx="2"/>
            </p:cNvCxnSpPr>
            <p:nvPr/>
          </p:nvCxnSpPr>
          <p:spPr>
            <a:xfrm flipV="1">
              <a:off x="3786007" y="6666329"/>
              <a:ext cx="2025519" cy="35383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>
              <a:stCxn id="15" idx="6"/>
              <a:endCxn id="19" idx="2"/>
            </p:cNvCxnSpPr>
            <p:nvPr/>
          </p:nvCxnSpPr>
          <p:spPr>
            <a:xfrm flipV="1">
              <a:off x="3786007" y="5111612"/>
              <a:ext cx="2025519" cy="1908554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/>
            <p:cNvSpPr txBox="1"/>
            <p:nvPr/>
          </p:nvSpPr>
          <p:spPr>
            <a:xfrm>
              <a:off x="1124584" y="4400135"/>
              <a:ext cx="336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/>
                <a:t>X</a:t>
              </a:r>
              <a:endParaRPr kumimoji="1" lang="zh-CN" altLang="en-US" sz="2400" b="1" dirty="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169657" y="3589810"/>
              <a:ext cx="1232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smtClean="0"/>
                <a:t>Hidden</a:t>
              </a:r>
              <a:endParaRPr kumimoji="1" lang="zh-CN" altLang="en-US" sz="2400" b="1" dirty="0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3884" y="4370798"/>
              <a:ext cx="716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smtClean="0"/>
                <a:t>y</a:t>
              </a:r>
              <a:endParaRPr kumimoji="1" lang="zh-CN" altLang="en-US" sz="2400" b="1" dirty="0"/>
            </a:p>
          </p:txBody>
        </p:sp>
        <p:cxnSp>
          <p:nvCxnSpPr>
            <p:cNvPr id="137" name="直线箭头连接符 136"/>
            <p:cNvCxnSpPr>
              <a:stCxn id="11" idx="6"/>
              <a:endCxn id="18" idx="2"/>
            </p:cNvCxnSpPr>
            <p:nvPr/>
          </p:nvCxnSpPr>
          <p:spPr>
            <a:xfrm flipV="1">
              <a:off x="1460932" y="4753015"/>
              <a:ext cx="2025519" cy="1872772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6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D</a:t>
            </a:r>
            <a:r>
              <a:rPr kumimoji="1" lang="en-US" altLang="zh-CN" dirty="0" smtClean="0"/>
              <a:t>ATA STRUCTURE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 44"/>
          <p:cNvGrpSpPr/>
          <p:nvPr/>
        </p:nvGrpSpPr>
        <p:grpSpPr>
          <a:xfrm>
            <a:off x="894407" y="2000161"/>
            <a:ext cx="4271960" cy="3270391"/>
            <a:chOff x="1078602" y="1301696"/>
            <a:chExt cx="5528557" cy="4232377"/>
          </a:xfrm>
        </p:grpSpPr>
        <p:sp>
          <p:nvSpPr>
            <p:cNvPr id="10" name="椭圆 9"/>
            <p:cNvSpPr/>
            <p:nvPr/>
          </p:nvSpPr>
          <p:spPr>
            <a:xfrm>
              <a:off x="1083862" y="2746088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78602" y="4219722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078602" y="3482905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828595" y="2705547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828595" y="4260264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828595" y="3482905"/>
              <a:ext cx="399399" cy="39939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箭头连接符 21"/>
            <p:cNvCxnSpPr>
              <a:stCxn id="10" idx="6"/>
              <a:endCxn id="3" idx="2"/>
            </p:cNvCxnSpPr>
            <p:nvPr/>
          </p:nvCxnSpPr>
          <p:spPr>
            <a:xfrm flipV="1">
              <a:off x="1483261" y="2304481"/>
              <a:ext cx="1881644" cy="64130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/>
            <p:cNvCxnSpPr>
              <a:stCxn id="12" idx="6"/>
              <a:endCxn id="3" idx="2"/>
            </p:cNvCxnSpPr>
            <p:nvPr/>
          </p:nvCxnSpPr>
          <p:spPr>
            <a:xfrm flipV="1">
              <a:off x="1478001" y="2304481"/>
              <a:ext cx="1886904" cy="1378124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>
              <a:stCxn id="11" idx="6"/>
              <a:endCxn id="3" idx="2"/>
            </p:cNvCxnSpPr>
            <p:nvPr/>
          </p:nvCxnSpPr>
          <p:spPr>
            <a:xfrm flipV="1">
              <a:off x="1478001" y="2304481"/>
              <a:ext cx="1886904" cy="2114941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12" idx="6"/>
              <a:endCxn id="54" idx="2"/>
            </p:cNvCxnSpPr>
            <p:nvPr/>
          </p:nvCxnSpPr>
          <p:spPr>
            <a:xfrm>
              <a:off x="1478001" y="3682605"/>
              <a:ext cx="1882300" cy="4955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1" idx="6"/>
              <a:endCxn id="54" idx="2"/>
            </p:cNvCxnSpPr>
            <p:nvPr/>
          </p:nvCxnSpPr>
          <p:spPr>
            <a:xfrm flipV="1">
              <a:off x="1478001" y="3732155"/>
              <a:ext cx="1882300" cy="68726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>
              <a:stCxn id="11" idx="6"/>
              <a:endCxn id="56" idx="2"/>
            </p:cNvCxnSpPr>
            <p:nvPr/>
          </p:nvCxnSpPr>
          <p:spPr>
            <a:xfrm>
              <a:off x="1478001" y="4419422"/>
              <a:ext cx="1882623" cy="64634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/>
            <p:cNvCxnSpPr>
              <a:stCxn id="3" idx="6"/>
              <a:endCxn id="19" idx="2"/>
            </p:cNvCxnSpPr>
            <p:nvPr/>
          </p:nvCxnSpPr>
          <p:spPr>
            <a:xfrm>
              <a:off x="3973224" y="2304481"/>
              <a:ext cx="1855371" cy="60076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>
              <a:stCxn id="54" idx="6"/>
              <a:endCxn id="21" idx="2"/>
            </p:cNvCxnSpPr>
            <p:nvPr/>
          </p:nvCxnSpPr>
          <p:spPr>
            <a:xfrm flipV="1">
              <a:off x="3968620" y="3682605"/>
              <a:ext cx="1859975" cy="4955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stCxn id="54" idx="6"/>
              <a:endCxn id="19" idx="2"/>
            </p:cNvCxnSpPr>
            <p:nvPr/>
          </p:nvCxnSpPr>
          <p:spPr>
            <a:xfrm flipV="1">
              <a:off x="3968620" y="2905247"/>
              <a:ext cx="1859975" cy="82690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56" idx="6"/>
              <a:endCxn id="19" idx="2"/>
            </p:cNvCxnSpPr>
            <p:nvPr/>
          </p:nvCxnSpPr>
          <p:spPr>
            <a:xfrm flipV="1">
              <a:off x="3968943" y="2905247"/>
              <a:ext cx="1859652" cy="2160515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75"/>
            <p:cNvCxnSpPr>
              <a:stCxn id="56" idx="6"/>
              <a:endCxn id="21" idx="2"/>
            </p:cNvCxnSpPr>
            <p:nvPr/>
          </p:nvCxnSpPr>
          <p:spPr>
            <a:xfrm flipV="1">
              <a:off x="3968943" y="3682605"/>
              <a:ext cx="1859652" cy="138315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6"/>
            <p:cNvCxnSpPr>
              <a:stCxn id="56" idx="6"/>
              <a:endCxn id="20" idx="2"/>
            </p:cNvCxnSpPr>
            <p:nvPr/>
          </p:nvCxnSpPr>
          <p:spPr>
            <a:xfrm flipV="1">
              <a:off x="3968943" y="4459964"/>
              <a:ext cx="1859652" cy="60579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/>
            <p:cNvSpPr txBox="1"/>
            <p:nvPr/>
          </p:nvSpPr>
          <p:spPr>
            <a:xfrm>
              <a:off x="1141653" y="2193770"/>
              <a:ext cx="336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/>
                <a:t>X</a:t>
              </a:r>
              <a:endParaRPr kumimoji="1" lang="zh-CN" altLang="en-US" sz="2400" b="1" dirty="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041596" y="1301696"/>
              <a:ext cx="1522958" cy="61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smtClean="0"/>
                <a:t>Hidden</a:t>
              </a:r>
              <a:endParaRPr kumimoji="1" lang="zh-CN" altLang="en-US" sz="2400" b="1" dirty="0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90953" y="2164433"/>
              <a:ext cx="716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smtClean="0"/>
                <a:t>y</a:t>
              </a:r>
              <a:endParaRPr kumimoji="1" lang="zh-CN" altLang="en-US" sz="2400" b="1" dirty="0"/>
            </a:p>
          </p:txBody>
        </p:sp>
        <p:grpSp>
          <p:nvGrpSpPr>
            <p:cNvPr id="44" name="组 43"/>
            <p:cNvGrpSpPr/>
            <p:nvPr/>
          </p:nvGrpSpPr>
          <p:grpSpPr>
            <a:xfrm>
              <a:off x="3364905" y="1836170"/>
              <a:ext cx="608319" cy="936622"/>
              <a:chOff x="3364905" y="1836170"/>
              <a:chExt cx="608319" cy="93662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503520" y="1904151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503520" y="2396872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3364905" y="1836170"/>
                <a:ext cx="608319" cy="936622"/>
              </a:xfrm>
              <a:prstGeom prst="ellipse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3360301" y="3263844"/>
              <a:ext cx="608319" cy="936622"/>
              <a:chOff x="3360301" y="3263844"/>
              <a:chExt cx="608319" cy="93662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503520" y="3825848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503520" y="3333127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360301" y="3263844"/>
                <a:ext cx="608319" cy="936622"/>
              </a:xfrm>
              <a:prstGeom prst="ellipse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3360624" y="4597451"/>
              <a:ext cx="608319" cy="936622"/>
              <a:chOff x="3360624" y="4597451"/>
              <a:chExt cx="608319" cy="93662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503520" y="5156745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503520" y="4664023"/>
                <a:ext cx="299556" cy="29955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360624" y="4597451"/>
                <a:ext cx="608319" cy="936622"/>
              </a:xfrm>
              <a:prstGeom prst="ellipse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816362" y="2148231"/>
                <a:ext cx="514067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0" dirty="0" smtClean="0"/>
                  <a:t> In the past, we have</a:t>
                </a:r>
              </a:p>
              <a:p>
                <a:r>
                  <a:rPr kumimoji="1" lang="en-US" altLang="zh-CN" sz="2400" b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charset="0"/>
                      </a:rPr>
                      <m:t>𝒉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1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𝒉𝒊𝒅𝒅𝒆𝒏</m:t>
                        </m:r>
                      </m:e>
                    </m:d>
                    <m:r>
                      <a:rPr kumimoji="1" lang="en-US" altLang="zh-CN" sz="2400" b="1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𝒔𝒊𝒈𝒎𝒐𝒊𝒅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𝑿</m:t>
                    </m:r>
                    <m:sSub>
                      <m:sSubPr>
                        <m:ctrlPr>
                          <a:rPr kumimoji="1" lang="en-US" altLang="zh-CN" sz="2400" b="1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1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400" b="1" dirty="0" smtClean="0"/>
              </a:p>
              <a:p>
                <a:r>
                  <a:rPr kumimoji="1" lang="en-US" altLang="zh-CN" sz="2400" b="1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𝒚</m:t>
                    </m:r>
                    <m:r>
                      <a:rPr kumimoji="1" lang="en-US" altLang="zh-CN" sz="24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4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𝒉</m:t>
                    </m:r>
                    <m:sSub>
                      <m:sSubPr>
                        <m:ctrlPr>
                          <a:rPr kumimoji="1" lang="en-US" altLang="zh-CN" sz="24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2400" b="1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en-US" altLang="zh-CN" sz="2400" b="1" dirty="0" smtClean="0"/>
              </a:p>
              <a:p>
                <a:endParaRPr kumimoji="1" lang="en-US" altLang="zh-CN" sz="2400" b="1" dirty="0" smtClean="0"/>
              </a:p>
              <a:p>
                <a:r>
                  <a:rPr kumimoji="1" lang="en-US" altLang="zh-CN" sz="2400" dirty="0" smtClean="0"/>
                  <a:t>Now, we have</a:t>
                </a:r>
              </a:p>
              <a:p>
                <a:r>
                  <a:rPr kumimoji="1"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>
                        <a:latin typeface="Cambria Math" charset="0"/>
                      </a:rPr>
                      <m:t>𝒉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𝒊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]=</m:t>
                    </m:r>
                    <m:r>
                      <a:rPr kumimoji="1" lang="en-US" altLang="zh-CN" sz="2400" b="1" i="1" dirty="0">
                        <a:latin typeface="Cambria Math" charset="0"/>
                      </a:rPr>
                      <m:t>𝒔𝒊𝒈𝒎𝒐𝒊𝒅</m:t>
                    </m:r>
                    <m:r>
                      <a:rPr kumimoji="1" lang="en-US" altLang="zh-CN" sz="2400" b="1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2400" b="1" i="1" dirty="0">
                        <a:latin typeface="Cambria Math" charset="0"/>
                      </a:rPr>
                      <m:t>𝑿</m:t>
                    </m:r>
                    <m:sSub>
                      <m:sSubPr>
                        <m:ctrlPr>
                          <a:rPr kumimoji="1" lang="en-US" altLang="zh-CN" sz="24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𝒊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]+</m:t>
                    </m:r>
                    <m:sSub>
                      <m:sSubPr>
                        <m:ctrlPr>
                          <a:rPr kumimoji="1" lang="en-US" altLang="zh-CN" sz="24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𝒊</m:t>
                    </m:r>
                    <m:r>
                      <a:rPr kumimoji="1" lang="en-US" altLang="zh-CN" sz="2400" b="1" i="1" dirty="0" smtClean="0">
                        <a:latin typeface="Cambria Math" charset="0"/>
                      </a:rPr>
                      <m:t>])</m:t>
                    </m:r>
                  </m:oMath>
                </a14:m>
                <a:endParaRPr kumimoji="1" lang="en-US" altLang="zh-CN" sz="2400" b="1" dirty="0"/>
              </a:p>
              <a:p>
                <a:r>
                  <a:rPr kumimoji="1" lang="en-US" altLang="zh-CN" sz="2400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𝒚</m:t>
                    </m:r>
                    <m:r>
                      <a:rPr kumimoji="1"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𝒊</m:t>
                        </m:r>
                      </m:sub>
                      <m:sup/>
                      <m:e>
                        <m:r>
                          <a:rPr kumimoji="1" lang="en-US" altLang="zh-CN" sz="24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𝒉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400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2400" b="1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𝑾</m:t>
                            </m:r>
                          </m:e>
                          <m:sub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𝒊</m:t>
                        </m:r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400" b="1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400" b="1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362" y="2148231"/>
                <a:ext cx="514067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091" b="-3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 52"/>
          <p:cNvGrpSpPr/>
          <p:nvPr/>
        </p:nvGrpSpPr>
        <p:grpSpPr>
          <a:xfrm>
            <a:off x="1822032" y="6107054"/>
            <a:ext cx="7735391" cy="2281382"/>
            <a:chOff x="526221" y="5941008"/>
            <a:chExt cx="7735391" cy="2281382"/>
          </a:xfrm>
        </p:grpSpPr>
        <p:sp>
          <p:nvSpPr>
            <p:cNvPr id="47" name="矩形 46"/>
            <p:cNvSpPr/>
            <p:nvPr/>
          </p:nvSpPr>
          <p:spPr>
            <a:xfrm>
              <a:off x="541324" y="6150823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直角三角形 47"/>
            <p:cNvSpPr/>
            <p:nvPr/>
          </p:nvSpPr>
          <p:spPr>
            <a:xfrm>
              <a:off x="1446816" y="6150823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>
              <a:off x="1586118" y="6060049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直角三角形 72"/>
            <p:cNvSpPr/>
            <p:nvPr/>
          </p:nvSpPr>
          <p:spPr>
            <a:xfrm>
              <a:off x="1734576" y="5941008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526221" y="7810466"/>
                  <a:ext cx="2594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21" y="7810466"/>
                  <a:ext cx="25944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2125312" y="7825206"/>
                  <a:ext cx="34955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12" y="7825206"/>
                  <a:ext cx="34955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24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5747146" y="7853058"/>
                  <a:ext cx="35307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146" y="7853058"/>
                  <a:ext cx="35307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矩形 81"/>
            <p:cNvSpPr/>
            <p:nvPr/>
          </p:nvSpPr>
          <p:spPr>
            <a:xfrm>
              <a:off x="3360415" y="6180556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3446487" y="6091376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3532559" y="6002196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3416757" y="7853058"/>
                  <a:ext cx="3024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6757" y="7853058"/>
                  <a:ext cx="30244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直角三角形 84"/>
            <p:cNvSpPr/>
            <p:nvPr/>
          </p:nvSpPr>
          <p:spPr>
            <a:xfrm>
              <a:off x="5072170" y="6178675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5211472" y="6087901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>
              <a:off x="5359930" y="5968860"/>
              <a:ext cx="1480577" cy="148057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4269311" y="6176420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355383" y="6087240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4441455" y="5998060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>
                <a:xfrm>
                  <a:off x="4325653" y="7848922"/>
                  <a:ext cx="3024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5653" y="7848922"/>
                  <a:ext cx="30244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/>
            <p:cNvSpPr/>
            <p:nvPr/>
          </p:nvSpPr>
          <p:spPr>
            <a:xfrm>
              <a:off x="7219272" y="6176420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>
                <a:xfrm>
                  <a:off x="7204169" y="7836063"/>
                  <a:ext cx="2594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169" y="7836063"/>
                  <a:ext cx="25944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95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矩形 95"/>
            <p:cNvSpPr/>
            <p:nvPr/>
          </p:nvSpPr>
          <p:spPr>
            <a:xfrm>
              <a:off x="8017275" y="6185866"/>
              <a:ext cx="221786" cy="148057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8002172" y="7845509"/>
                  <a:ext cx="2594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2172" y="7845509"/>
                  <a:ext cx="25944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6279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14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457" y="-28821"/>
            <a:ext cx="10515600" cy="1767417"/>
          </a:xfrm>
        </p:spPr>
        <p:txBody>
          <a:bodyPr/>
          <a:lstStyle/>
          <a:p>
            <a:r>
              <a:rPr kumimoji="1" lang="en-US" altLang="zh-CN" sz="8800" dirty="0"/>
              <a:t>D</a:t>
            </a:r>
            <a:r>
              <a:rPr kumimoji="1" lang="en-US" altLang="zh-CN" dirty="0" smtClean="0"/>
              <a:t>ATA STRUCTURE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204997"/>
            <a:ext cx="4676384" cy="117844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0" y="1383445"/>
            <a:ext cx="12192000" cy="0"/>
          </a:xfrm>
          <a:prstGeom prst="line">
            <a:avLst/>
          </a:prstGeom>
          <a:ln w="57150">
            <a:solidFill>
              <a:srgbClr val="C89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20457" y="4200551"/>
                <a:ext cx="12249669" cy="458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latin typeface="Cambria Math" charset="0"/>
                      </a:rPr>
                      <m:t>h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]=</m:t>
                    </m:r>
                    <m:r>
                      <a:rPr kumimoji="1" lang="en-US" altLang="zh-CN" sz="2000" b="0" i="1" dirty="0">
                        <a:latin typeface="Cambria Math" charset="0"/>
                      </a:rPr>
                      <m:t>𝑠𝑖𝑔𝑚𝑜𝑖𝑑</m:t>
                    </m:r>
                    <m:r>
                      <a:rPr kumimoji="1" lang="en-US" altLang="zh-CN" sz="2000" b="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2000" b="0" i="1" dirty="0">
                        <a:latin typeface="Cambria Math" charset="0"/>
                      </a:rPr>
                      <m:t>𝑋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]+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])</m:t>
                    </m:r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sz="20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0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CN" sz="2000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000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𝑠𝑖𝑔𝑚𝑜𝑖𝑑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𝑋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])</m:t>
                        </m:r>
                        <m:r>
                          <m:rPr>
                            <m:nor/>
                          </m:rPr>
                          <a:rPr kumimoji="1" lang="en-US" altLang="zh-CN" sz="2000" dirty="0"/>
                          <m:t> 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𝑚𝑛</m:t>
                        </m:r>
                      </m:sub>
                    </m:sSub>
                    <m:r>
                      <a:rPr kumimoji="1" lang="en-US" altLang="zh-CN" sz="20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000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b>
                      <m:sup/>
                      <m:e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𝑠𝑖𝑔𝑚𝑜𝑖𝑑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en-US" altLang="zh-CN" sz="2000" i="1" dirty="0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kumimoji="1" lang="en-US" altLang="zh-CN" sz="2000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0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dirty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2000" b="0" i="1" dirty="0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kumimoji="1" lang="en-US" altLang="zh-CN" sz="2000" b="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0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dirty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2000" b="0" i="1" dirty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sz="2000" b="0" i="1" dirty="0">
                                    <a:latin typeface="Cambria Math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nary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sz="2000" b="0" i="1" dirty="0" smtClean="0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])</m:t>
                        </m:r>
                        <m:r>
                          <m:rPr>
                            <m:nor/>
                          </m:rPr>
                          <a:rPr kumimoji="1" lang="en-US" altLang="zh-CN" sz="2000" dirty="0"/>
                          <m:t> 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sz="2000" b="0" i="1" dirty="0" smtClean="0">
                                <a:latin typeface="Cambria Math" charset="0"/>
                              </a:rPr>
                              <m:t>𝑙𝑛</m:t>
                            </m:r>
                          </m:sub>
                        </m:sSub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[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]+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000" b="0" i="1" dirty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sz="2000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 smtClean="0"/>
                  <a:t>As the transformation is lower triangular, we only need to calculate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𝑚𝑛</m:t>
                              </m:r>
                            </m:sub>
                          </m:sSub>
                        </m:num>
                        <m:den>
                          <m:r>
                            <a:rPr kumimoji="1" lang="mr-IN" altLang="zh-CN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𝑙𝑛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𝑠𝑖𝑔𝑚𝑜𝑖𝑑</m:t>
                          </m:r>
                          <m:r>
                            <a:rPr kumimoji="1" lang="en-US" altLang="zh-CN" sz="2000" b="0" i="1" dirty="0" smtClean="0">
                              <a:latin typeface="Cambria Math" charset="0"/>
                            </a:rPr>
                            <m:t>′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2000" b="0" i="1" dirty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𝑚𝑘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 [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[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])</m:t>
                          </m:r>
                        </m:e>
                      </m:nary>
                      <m:f>
                        <m:fPr>
                          <m:ctrlPr>
                            <a:rPr kumimoji="1" lang="mr-IN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000" b="0" i="1">
                              <a:latin typeface="Cambria Math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2000" b="0" i="1" dirty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𝑚𝑘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CN" sz="2000" b="0" i="1" dirty="0" smtClean="0">
                              <a:latin typeface="Cambria Math" charset="0"/>
                            </a:rPr>
                            <m:t>[</m:t>
                          </m:r>
                          <m:r>
                            <a:rPr kumimoji="1" lang="en-US" altLang="zh-CN" sz="2000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 smtClean="0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kumimoji="1" lang="mr-IN" altLang="zh-CN" sz="20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𝑙𝑛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𝑠𝑖𝑔𝑚𝑜𝑖𝑑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′(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zh-CN" sz="2000" b="0" i="1" dirty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𝑚𝑘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 [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[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])</m:t>
                          </m:r>
                        </m:e>
                      </m:nary>
                      <m:sSub>
                        <m:sSubPr>
                          <m:ctrlPr>
                            <a:rPr kumimoji="1" lang="en-US" altLang="zh-CN" sz="20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sz="2000" b="0" i="1" dirty="0" smtClean="0">
                          <a:latin typeface="Cambria Math" charset="0"/>
                        </a:rPr>
                        <m:t>[</m:t>
                      </m:r>
                      <m:r>
                        <a:rPr kumimoji="1" lang="en-US" altLang="zh-CN" sz="2000" b="0" i="1" dirty="0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zh-CN" sz="2000" b="0" i="1" dirty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/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>
                        <a:latin typeface="Cambria Math" charset="0"/>
                      </a:rPr>
                      <m:t>𝑠𝑖𝑔𝑚𝑜𝑖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dirty="0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0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𝑒𝑥𝑝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 (−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sz="2000" b="0" i="1" dirty="0" smtClean="0">
                        <a:latin typeface="Cambria Math" charset="0"/>
                      </a:rPr>
                      <m:t>)/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(1+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𝑒𝑥𝑝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 (−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))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2000" dirty="0" smtClean="0"/>
              </a:p>
              <a:p>
                <a:r>
                  <a:rPr kumimoji="1" lang="en-US" altLang="zh-CN" sz="2000" dirty="0" smtClean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𝑑𝑒𝑡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000" b="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mr-IN" altLang="zh-CN" sz="2000" b="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CN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𝑙𝑛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𝑠𝑖𝑔𝑚𝑜𝑖𝑑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′(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dirty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dirty="0">
                                          <a:latin typeface="Cambria Math" charset="0"/>
                                        </a:rPr>
                                        <m:t>𝑚𝑘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000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dirty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CN" sz="2000" b="0" i="1" dirty="0">
                                          <a:latin typeface="Cambria Math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 [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]+</m:t>
                              </m:r>
                              <m:sSub>
                                <m:sSubPr>
                                  <m:ctrlPr>
                                    <a:rPr kumimoji="1" lang="en-US" altLang="zh-CN" sz="20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000" b="0" i="1" dirty="0">
                                      <a:latin typeface="Cambria Math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])</m:t>
                              </m:r>
                            </m:e>
                          </m:nary>
                          <m:sSub>
                            <m:sSubPr>
                              <m:ctrlPr>
                                <a:rPr kumimoji="1" lang="en-US" altLang="zh-CN" sz="20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b="0" i="1" dirty="0">
                                  <a:latin typeface="Cambria Math" charset="0"/>
                                </a:rPr>
                                <m:t>𝑛𝑙</m:t>
                              </m:r>
                            </m:sub>
                          </m:sSub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[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dirty="0">
                              <a:latin typeface="Cambria Math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kumimoji="1" lang="en-US" altLang="zh-CN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7" y="4200551"/>
                <a:ext cx="12249669" cy="4585358"/>
              </a:xfrm>
              <a:prstGeom prst="rect">
                <a:avLst/>
              </a:prstGeom>
              <a:blipFill rotWithShape="0">
                <a:blip r:embed="rId4"/>
                <a:stretch>
                  <a:fillRect l="-548" t="-4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484932" y="1542562"/>
            <a:ext cx="5140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We can also understand it as:</a:t>
            </a:r>
            <a:endParaRPr kumimoji="1"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463409" y="2770694"/>
                <a:ext cx="259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09" y="2770694"/>
                <a:ext cx="259440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3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1347"/>
              </p:ext>
            </p:extLst>
          </p:nvPr>
        </p:nvGraphicFramePr>
        <p:xfrm>
          <a:off x="2073118" y="2313948"/>
          <a:ext cx="2682256" cy="112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2"/>
                <a:gridCol w="335282"/>
                <a:gridCol w="335282"/>
                <a:gridCol w="335282"/>
                <a:gridCol w="335282"/>
                <a:gridCol w="335282"/>
                <a:gridCol w="335282"/>
                <a:gridCol w="335282"/>
              </a:tblGrid>
              <a:tr h="280034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0034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0034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0034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表格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67043"/>
              </p:ext>
            </p:extLst>
          </p:nvPr>
        </p:nvGraphicFramePr>
        <p:xfrm>
          <a:off x="917492" y="2167872"/>
          <a:ext cx="836447" cy="172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447"/>
              </a:tblGrid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88112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565462"/>
              </p:ext>
            </p:extLst>
          </p:nvPr>
        </p:nvGraphicFramePr>
        <p:xfrm>
          <a:off x="5209457" y="1899606"/>
          <a:ext cx="1156136" cy="248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34"/>
                <a:gridCol w="289034"/>
                <a:gridCol w="289034"/>
                <a:gridCol w="289034"/>
              </a:tblGrid>
              <a:tr h="31010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105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3204292" y="3511023"/>
                <a:ext cx="3495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292" y="3511023"/>
                <a:ext cx="349553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5742927" y="4400153"/>
                <a:ext cx="35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27" y="4400153"/>
                <a:ext cx="353073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8203341" y="4016629"/>
                <a:ext cx="259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341" y="4016629"/>
                <a:ext cx="259440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1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9" name="表格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49392"/>
              </p:ext>
            </p:extLst>
          </p:nvPr>
        </p:nvGraphicFramePr>
        <p:xfrm>
          <a:off x="7876008" y="2254664"/>
          <a:ext cx="914106" cy="1675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106"/>
              </a:tblGrid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9327">
                <a:tc>
                  <a:txBody>
                    <a:bodyPr/>
                    <a:lstStyle/>
                    <a:p>
                      <a:pPr>
                        <a:lnSpc>
                          <a:spcPts val="6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8" name="直线箭头连接符 27"/>
          <p:cNvCxnSpPr/>
          <p:nvPr/>
        </p:nvCxnSpPr>
        <p:spPr>
          <a:xfrm>
            <a:off x="6597224" y="2986624"/>
            <a:ext cx="959605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10336</TotalTime>
  <Words>984</Words>
  <Application>Microsoft Macintosh PowerPoint</Application>
  <PresentationFormat>自定义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DengXian</vt:lpstr>
      <vt:lpstr>Mangal</vt:lpstr>
      <vt:lpstr>Microsoft YaHei</vt:lpstr>
      <vt:lpstr>等线</vt:lpstr>
      <vt:lpstr>等线 Light</vt:lpstr>
      <vt:lpstr>Office 主题</vt:lpstr>
      <vt:lpstr>PowerPoint 演示文稿</vt:lpstr>
      <vt:lpstr>REVIEW</vt:lpstr>
      <vt:lpstr>2D TEST</vt:lpstr>
      <vt:lpstr>SENSITIVITY: PARAM</vt:lpstr>
      <vt:lpstr>SENSITIVITY: INITIAL</vt:lpstr>
      <vt:lpstr>IF THERE IS A GAP</vt:lpstr>
      <vt:lpstr>INVERTIBILITY</vt:lpstr>
      <vt:lpstr>DATA STRUCTURE</vt:lpstr>
      <vt:lpstr>DATA STRUCTURE</vt:lpstr>
      <vt:lpstr>LOGISTIC TEST</vt:lpstr>
      <vt:lpstr>PowerPoint 演示文稿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Xie, Yujia</dc:creator>
  <cp:lastModifiedBy>Xie, Yujia</cp:lastModifiedBy>
  <cp:revision>182</cp:revision>
  <cp:lastPrinted>2017-02-18T00:31:29Z</cp:lastPrinted>
  <dcterms:created xsi:type="dcterms:W3CDTF">2017-02-17T20:23:42Z</dcterms:created>
  <dcterms:modified xsi:type="dcterms:W3CDTF">2017-04-17T00:55:48Z</dcterms:modified>
</cp:coreProperties>
</file>